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5294" autoAdjust="0"/>
  </p:normalViewPr>
  <p:slideViewPr>
    <p:cSldViewPr snapToGrid="0">
      <p:cViewPr varScale="1">
        <p:scale>
          <a:sx n="43" d="100"/>
          <a:sy n="43" d="100"/>
        </p:scale>
        <p:origin x="1912" y="2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B3090-5EFE-4053-BB08-F5BC8DB8DCE5}" type="datetimeFigureOut">
              <a:rPr lang="en-US" smtClean="0"/>
              <a:t>12/19/2025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54395A-B1A6-4F2B-A1E9-EE8AE24E753F}" type="slidenum">
              <a:rPr lang="en-US" smtClean="0"/>
              <a:t>‹#›</a:t>
            </a:fld>
            <a:endParaRPr lang="en-US"/>
          </a:p>
        </p:txBody>
      </p:sp>
    </p:spTree>
    <p:extLst>
      <p:ext uri="{BB962C8B-B14F-4D97-AF65-F5344CB8AC3E}">
        <p14:creationId xmlns:p14="http://schemas.microsoft.com/office/powerpoint/2010/main" val="42637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Disciples are called “Christians.”  It is a noble and exclusive name worn by everyone who is in the family of God and bears the image of His Son.  It points us to the One in whom there is salvation, and it enables us to glorify God in the price of suffering we pay to wear it.</a:t>
            </a:r>
          </a:p>
        </p:txBody>
      </p:sp>
      <p:sp>
        <p:nvSpPr>
          <p:cNvPr id="4" name="Slide Number Placeholder 3"/>
          <p:cNvSpPr>
            <a:spLocks noGrp="1"/>
          </p:cNvSpPr>
          <p:nvPr>
            <p:ph type="sldNum" sz="quarter" idx="5"/>
          </p:nvPr>
        </p:nvSpPr>
        <p:spPr/>
        <p:txBody>
          <a:bodyPr/>
          <a:lstStyle/>
          <a:p>
            <a:fld id="{3554395A-B1A6-4F2B-A1E9-EE8AE24E753F}" type="slidenum">
              <a:rPr lang="en-US" smtClean="0"/>
              <a:t>1</a:t>
            </a:fld>
            <a:endParaRPr lang="en-US"/>
          </a:p>
        </p:txBody>
      </p:sp>
    </p:spTree>
    <p:extLst>
      <p:ext uri="{BB962C8B-B14F-4D97-AF65-F5344CB8AC3E}">
        <p14:creationId xmlns:p14="http://schemas.microsoft.com/office/powerpoint/2010/main" val="131567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CA8FCB-E077-4A29-BEA7-C9000D4C5B27}"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248806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CA8FCB-E077-4A29-BEA7-C9000D4C5B27}"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27727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CA8FCB-E077-4A29-BEA7-C9000D4C5B27}"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308243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CA8FCB-E077-4A29-BEA7-C9000D4C5B27}"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31119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CA8FCB-E077-4A29-BEA7-C9000D4C5B27}"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302516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CA8FCB-E077-4A29-BEA7-C9000D4C5B27}"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304068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A8FCB-E077-4A29-BEA7-C9000D4C5B27}"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367779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CA8FCB-E077-4A29-BEA7-C9000D4C5B27}"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369010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A8FCB-E077-4A29-BEA7-C9000D4C5B27}" type="datetimeFigureOut">
              <a:rPr lang="en-US" smtClean="0"/>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15453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CA8FCB-E077-4A29-BEA7-C9000D4C5B27}"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291011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CA8FCB-E077-4A29-BEA7-C9000D4C5B27}"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CED62-FEE2-4242-A939-59D285472499}" type="slidenum">
              <a:rPr lang="en-US" smtClean="0"/>
              <a:t>‹#›</a:t>
            </a:fld>
            <a:endParaRPr lang="en-US"/>
          </a:p>
        </p:txBody>
      </p:sp>
    </p:spTree>
    <p:extLst>
      <p:ext uri="{BB962C8B-B14F-4D97-AF65-F5344CB8AC3E}">
        <p14:creationId xmlns:p14="http://schemas.microsoft.com/office/powerpoint/2010/main" val="29752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CA8FCB-E077-4A29-BEA7-C9000D4C5B27}" type="datetimeFigureOut">
              <a:rPr lang="en-US" smtClean="0"/>
              <a:t>12/19/2025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3CED62-FEE2-4242-A939-59D285472499}" type="slidenum">
              <a:rPr lang="en-US" smtClean="0"/>
              <a:t>‹#›</a:t>
            </a:fld>
            <a:endParaRPr lang="en-US"/>
          </a:p>
        </p:txBody>
      </p:sp>
    </p:spTree>
    <p:extLst>
      <p:ext uri="{BB962C8B-B14F-4D97-AF65-F5344CB8AC3E}">
        <p14:creationId xmlns:p14="http://schemas.microsoft.com/office/powerpoint/2010/main" val="585736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beige surface&#10;&#10;AI-generated content may be incorrect.">
            <a:extLst>
              <a:ext uri="{FF2B5EF4-FFF2-40B4-BE49-F238E27FC236}">
                <a16:creationId xmlns:a16="http://schemas.microsoft.com/office/drawing/2014/main" id="{BAC0E901-271C-529C-E1C1-C3AF55B73F3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9144000" cy="6949440"/>
          </a:xfrm>
          <a:prstGeom prst="rect">
            <a:avLst/>
          </a:prstGeom>
        </p:spPr>
      </p:pic>
      <p:sp>
        <p:nvSpPr>
          <p:cNvPr id="2" name="Title 1">
            <a:extLst>
              <a:ext uri="{FF2B5EF4-FFF2-40B4-BE49-F238E27FC236}">
                <a16:creationId xmlns:a16="http://schemas.microsoft.com/office/drawing/2014/main" id="{F07C9A31-81C7-945A-583F-CF49CC4D6219}"/>
              </a:ext>
            </a:extLst>
          </p:cNvPr>
          <p:cNvSpPr>
            <a:spLocks noGrp="1"/>
          </p:cNvSpPr>
          <p:nvPr>
            <p:ph type="ctrTitle"/>
          </p:nvPr>
        </p:nvSpPr>
        <p:spPr>
          <a:xfrm>
            <a:off x="685800" y="352697"/>
            <a:ext cx="7772400" cy="2286000"/>
          </a:xfrm>
        </p:spPr>
        <p:txBody>
          <a:bodyPr>
            <a:normAutofit/>
          </a:bodyPr>
          <a:lstStyle/>
          <a:p>
            <a:r>
              <a:rPr lang="en-US" sz="8800" b="1" dirty="0">
                <a:latin typeface="Copperplate Gothic Light" panose="020E0507020206020404" pitchFamily="34" charset="0"/>
              </a:rPr>
              <a:t>Christian</a:t>
            </a:r>
            <a:br>
              <a:rPr lang="en-US" dirty="0"/>
            </a:br>
            <a:endParaRPr lang="en-US" dirty="0">
              <a:latin typeface="Pristina" panose="03060402040406080204" pitchFamily="66" charset="0"/>
            </a:endParaRPr>
          </a:p>
        </p:txBody>
      </p:sp>
      <p:sp>
        <p:nvSpPr>
          <p:cNvPr id="3" name="Subtitle 2">
            <a:extLst>
              <a:ext uri="{FF2B5EF4-FFF2-40B4-BE49-F238E27FC236}">
                <a16:creationId xmlns:a16="http://schemas.microsoft.com/office/drawing/2014/main" id="{0AB1BBA7-5F5A-CCE9-4D21-DB56484B86A4}"/>
              </a:ext>
            </a:extLst>
          </p:cNvPr>
          <p:cNvSpPr>
            <a:spLocks noGrp="1"/>
          </p:cNvSpPr>
          <p:nvPr>
            <p:ph type="subTitle" idx="1"/>
          </p:nvPr>
        </p:nvSpPr>
        <p:spPr>
          <a:xfrm>
            <a:off x="218071" y="4970416"/>
            <a:ext cx="5694596" cy="1319349"/>
          </a:xfrm>
        </p:spPr>
        <p:txBody>
          <a:bodyPr anchor="ctr">
            <a:normAutofit/>
          </a:bodyPr>
          <a:lstStyle/>
          <a:p>
            <a:r>
              <a:rPr lang="en-US" dirty="0">
                <a:latin typeface="Copperplate Gothic Light" panose="020E0507020206020404" pitchFamily="34" charset="0"/>
              </a:rPr>
              <a:t>Acts 11:26 </a:t>
            </a:r>
            <a:r>
              <a:rPr lang="en-US" dirty="0">
                <a:latin typeface="Copperplate Gothic Light" panose="020E0507020206020404" pitchFamily="34" charset="0"/>
                <a:sym typeface="Wingdings 2" panose="05020102010507070707" pitchFamily="18" charset="2"/>
              </a:rPr>
              <a:t></a:t>
            </a:r>
            <a:r>
              <a:rPr lang="en-US" dirty="0">
                <a:latin typeface="Copperplate Gothic Light" panose="020E0507020206020404" pitchFamily="34" charset="0"/>
              </a:rPr>
              <a:t> James 2:7</a:t>
            </a:r>
          </a:p>
        </p:txBody>
      </p:sp>
      <p:sp>
        <p:nvSpPr>
          <p:cNvPr id="12" name="TextBox 11">
            <a:extLst>
              <a:ext uri="{FF2B5EF4-FFF2-40B4-BE49-F238E27FC236}">
                <a16:creationId xmlns:a16="http://schemas.microsoft.com/office/drawing/2014/main" id="{4365A420-3C07-F64C-0979-97CF2BA075F6}"/>
              </a:ext>
            </a:extLst>
          </p:cNvPr>
          <p:cNvSpPr txBox="1"/>
          <p:nvPr/>
        </p:nvSpPr>
        <p:spPr>
          <a:xfrm>
            <a:off x="436143" y="2265193"/>
            <a:ext cx="5258452" cy="2862322"/>
          </a:xfrm>
          <a:prstGeom prst="rect">
            <a:avLst/>
          </a:prstGeom>
          <a:noFill/>
        </p:spPr>
        <p:txBody>
          <a:bodyPr wrap="square" rtlCol="0">
            <a:spAutoFit/>
          </a:bodyPr>
          <a:lstStyle/>
          <a:p>
            <a:pPr algn="ctr"/>
            <a:r>
              <a:rPr lang="en-US" sz="6000" dirty="0"/>
              <a:t> </a:t>
            </a:r>
            <a:r>
              <a:rPr lang="en-US" sz="6000" dirty="0">
                <a:latin typeface="Pristina" panose="03060402040406080204" pitchFamily="66" charset="0"/>
              </a:rPr>
              <a:t>That Noble Name by Which You     are Called</a:t>
            </a:r>
            <a:endParaRPr lang="en-US" sz="6000" dirty="0">
              <a:latin typeface="Copperplate Gothic Light" panose="020E0507020206020404" pitchFamily="34" charset="0"/>
            </a:endParaRPr>
          </a:p>
        </p:txBody>
      </p:sp>
      <p:pic>
        <p:nvPicPr>
          <p:cNvPr id="9" name="Picture 8" descr="A close-up of a building&#10;&#10;AI-generated content may be incorrect.">
            <a:extLst>
              <a:ext uri="{FF2B5EF4-FFF2-40B4-BE49-F238E27FC236}">
                <a16:creationId xmlns:a16="http://schemas.microsoft.com/office/drawing/2014/main" id="{811204CA-4CE8-96F7-E63E-5B4DBEB3DEB7}"/>
              </a:ext>
            </a:extLst>
          </p:cNvPr>
          <p:cNvPicPr>
            <a:picLocks noChangeAspect="1"/>
          </p:cNvPicPr>
          <p:nvPr/>
        </p:nvPicPr>
        <p:blipFill>
          <a:blip r:embed="rId5">
            <a:alphaModFix amt="50000"/>
          </a:blip>
          <a:srcRect t="13474"/>
          <a:stretch>
            <a:fillRect/>
          </a:stretch>
        </p:blipFill>
        <p:spPr>
          <a:xfrm>
            <a:off x="5694596" y="1894114"/>
            <a:ext cx="3449404" cy="5055325"/>
          </a:xfrm>
          <a:prstGeom prst="rect">
            <a:avLst/>
          </a:prstGeom>
          <a:ln>
            <a:noFill/>
          </a:ln>
          <a:effectLst>
            <a:softEdge rad="112500"/>
          </a:effectLst>
        </p:spPr>
      </p:pic>
    </p:spTree>
    <p:extLst>
      <p:ext uri="{BB962C8B-B14F-4D97-AF65-F5344CB8AC3E}">
        <p14:creationId xmlns:p14="http://schemas.microsoft.com/office/powerpoint/2010/main" val="202544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0693-54B8-C5E5-1CAC-DEFD24E814A8}"/>
              </a:ext>
            </a:extLst>
          </p:cNvPr>
          <p:cNvSpPr>
            <a:spLocks noGrp="1"/>
          </p:cNvSpPr>
          <p:nvPr>
            <p:ph type="title"/>
          </p:nvPr>
        </p:nvSpPr>
        <p:spPr>
          <a:xfrm>
            <a:off x="628650" y="244811"/>
            <a:ext cx="7886700" cy="1325563"/>
          </a:xfrm>
        </p:spPr>
        <p:txBody>
          <a:bodyPr/>
          <a:lstStyle/>
          <a:p>
            <a:pPr algn="ctr"/>
            <a:r>
              <a:rPr lang="en-US" dirty="0">
                <a:latin typeface="Copperplate Gothic Light" panose="020E0507020206020404" pitchFamily="34" charset="0"/>
              </a:rPr>
              <a:t>Christian</a:t>
            </a:r>
            <a:br>
              <a:rPr lang="en-US" dirty="0">
                <a:latin typeface="Copperplate Gothic Light" panose="020E0507020206020404" pitchFamily="34" charset="0"/>
              </a:rPr>
            </a:br>
            <a:r>
              <a:rPr lang="en-US" dirty="0">
                <a:latin typeface="Pristina" panose="03060402040406080204" pitchFamily="66" charset="0"/>
              </a:rPr>
              <a:t>A Name Given by God</a:t>
            </a:r>
          </a:p>
        </p:txBody>
      </p:sp>
      <p:sp>
        <p:nvSpPr>
          <p:cNvPr id="3" name="Content Placeholder 2">
            <a:extLst>
              <a:ext uri="{FF2B5EF4-FFF2-40B4-BE49-F238E27FC236}">
                <a16:creationId xmlns:a16="http://schemas.microsoft.com/office/drawing/2014/main" id="{FB4EDE7D-1C47-9206-D44D-79F7341925C3}"/>
              </a:ext>
            </a:extLst>
          </p:cNvPr>
          <p:cNvSpPr>
            <a:spLocks noGrp="1"/>
          </p:cNvSpPr>
          <p:nvPr>
            <p:ph idx="1"/>
          </p:nvPr>
        </p:nvSpPr>
        <p:spPr>
          <a:xfrm>
            <a:off x="628650" y="1570374"/>
            <a:ext cx="7886700" cy="4667249"/>
          </a:xfrm>
        </p:spPr>
        <p:txBody>
          <a:bodyPr>
            <a:normAutofit/>
          </a:bodyPr>
          <a:lstStyle/>
          <a:p>
            <a:r>
              <a:rPr lang="en-US" sz="3200" b="1" dirty="0"/>
              <a:t>Given in Antioch to disciples who were dedicated to Christ  </a:t>
            </a:r>
            <a:r>
              <a:rPr lang="en-US" sz="3200" dirty="0"/>
              <a:t>(Acts 11:26).</a:t>
            </a:r>
          </a:p>
          <a:p>
            <a:r>
              <a:rPr lang="en-US" sz="3200" dirty="0"/>
              <a:t>I</a:t>
            </a:r>
            <a:r>
              <a:rPr lang="en-US" sz="3200" b="1" dirty="0"/>
              <a:t>t was prophesied that citizens of the Messiah’s kingdom would be given a new name by God </a:t>
            </a:r>
            <a:r>
              <a:rPr lang="en-US" sz="3200" dirty="0"/>
              <a:t>(Isaiah 62:2).</a:t>
            </a:r>
          </a:p>
          <a:p>
            <a:r>
              <a:rPr lang="en-US" sz="3200" b="1" dirty="0"/>
              <a:t>Disciples were “called” Christians    </a:t>
            </a:r>
            <a:r>
              <a:rPr lang="en-US" sz="3200" dirty="0"/>
              <a:t>(Acts 11:26; 10:22; Matthew 2:12, 22;  Luke 2:26; Hebrews 8:5).</a:t>
            </a:r>
          </a:p>
          <a:p>
            <a:r>
              <a:rPr lang="en-US" sz="3200" b="1" dirty="0"/>
              <a:t>It is a noble name </a:t>
            </a:r>
            <a:r>
              <a:rPr lang="en-US" sz="3200" dirty="0"/>
              <a:t>(James 2:7).</a:t>
            </a:r>
          </a:p>
          <a:p>
            <a:endParaRPr lang="en-US" dirty="0"/>
          </a:p>
        </p:txBody>
      </p:sp>
    </p:spTree>
    <p:extLst>
      <p:ext uri="{BB962C8B-B14F-4D97-AF65-F5344CB8AC3E}">
        <p14:creationId xmlns:p14="http://schemas.microsoft.com/office/powerpoint/2010/main" val="63752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85128C8-A5F7-6836-9350-0DED23264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364EC-EC56-9E7C-2505-3829AD5C9AE5}"/>
              </a:ext>
            </a:extLst>
          </p:cNvPr>
          <p:cNvSpPr>
            <a:spLocks noGrp="1"/>
          </p:cNvSpPr>
          <p:nvPr>
            <p:ph type="title"/>
          </p:nvPr>
        </p:nvSpPr>
        <p:spPr>
          <a:xfrm>
            <a:off x="108283" y="365126"/>
            <a:ext cx="8879305" cy="1325563"/>
          </a:xfrm>
        </p:spPr>
        <p:txBody>
          <a:bodyPr>
            <a:normAutofit/>
          </a:bodyPr>
          <a:lstStyle/>
          <a:p>
            <a:pPr algn="ctr"/>
            <a:r>
              <a:rPr lang="en-US" dirty="0">
                <a:latin typeface="Copperplate Gothic Light" panose="020E0507020206020404" pitchFamily="34" charset="0"/>
              </a:rPr>
              <a:t>Christian</a:t>
            </a:r>
            <a:br>
              <a:rPr lang="en-US" dirty="0">
                <a:latin typeface="Copperplate Gothic Light" panose="020E0507020206020404" pitchFamily="34" charset="0"/>
              </a:rPr>
            </a:br>
            <a:r>
              <a:rPr lang="en-US" dirty="0">
                <a:latin typeface="Pristina" panose="03060402040406080204" pitchFamily="66" charset="0"/>
              </a:rPr>
              <a:t>Identity and Unity of those in God’s Family</a:t>
            </a:r>
          </a:p>
        </p:txBody>
      </p:sp>
      <p:sp>
        <p:nvSpPr>
          <p:cNvPr id="3" name="Content Placeholder 2">
            <a:extLst>
              <a:ext uri="{FF2B5EF4-FFF2-40B4-BE49-F238E27FC236}">
                <a16:creationId xmlns:a16="http://schemas.microsoft.com/office/drawing/2014/main" id="{3D905509-0CC6-82A3-9462-9D713C224B8B}"/>
              </a:ext>
            </a:extLst>
          </p:cNvPr>
          <p:cNvSpPr>
            <a:spLocks noGrp="1"/>
          </p:cNvSpPr>
          <p:nvPr>
            <p:ph idx="1"/>
          </p:nvPr>
        </p:nvSpPr>
        <p:spPr>
          <a:xfrm>
            <a:off x="493295" y="1825624"/>
            <a:ext cx="8289758" cy="4667249"/>
          </a:xfrm>
        </p:spPr>
        <p:txBody>
          <a:bodyPr>
            <a:normAutofit/>
          </a:bodyPr>
          <a:lstStyle/>
          <a:p>
            <a:r>
              <a:rPr lang="en-US" sz="3200" b="1" dirty="0"/>
              <a:t>Everyone in the family bears the family name </a:t>
            </a:r>
            <a:r>
              <a:rPr lang="en-US" sz="3200" dirty="0"/>
              <a:t>(Ephesians 3:14-15).</a:t>
            </a:r>
          </a:p>
          <a:p>
            <a:r>
              <a:rPr lang="en-US" sz="3200" dirty="0"/>
              <a:t>I</a:t>
            </a:r>
            <a:r>
              <a:rPr lang="en-US" sz="3200" b="1" dirty="0"/>
              <a:t>t is a unifying name </a:t>
            </a:r>
            <a:r>
              <a:rPr lang="en-US" sz="3200" dirty="0"/>
              <a:t>(1 Corinthians 1:10-15).</a:t>
            </a:r>
          </a:p>
          <a:p>
            <a:r>
              <a:rPr lang="en-US" sz="3200" b="1" dirty="0"/>
              <a:t>Those who wear it reflect the character of Christ </a:t>
            </a:r>
            <a:r>
              <a:rPr lang="en-US" sz="3200" dirty="0"/>
              <a:t>(Romans 8:29; 1 Peter 1:15-19; ).</a:t>
            </a:r>
          </a:p>
          <a:p>
            <a:endParaRPr lang="en-US" dirty="0"/>
          </a:p>
        </p:txBody>
      </p:sp>
    </p:spTree>
    <p:extLst>
      <p:ext uri="{BB962C8B-B14F-4D97-AF65-F5344CB8AC3E}">
        <p14:creationId xmlns:p14="http://schemas.microsoft.com/office/powerpoint/2010/main" val="21019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3738B73-0AF8-77C9-4FB5-5A78FBE89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300FC-40AE-B1C5-7C27-6E77311B5072}"/>
              </a:ext>
            </a:extLst>
          </p:cNvPr>
          <p:cNvSpPr>
            <a:spLocks noGrp="1"/>
          </p:cNvSpPr>
          <p:nvPr>
            <p:ph type="title"/>
          </p:nvPr>
        </p:nvSpPr>
        <p:spPr>
          <a:xfrm>
            <a:off x="108283" y="365126"/>
            <a:ext cx="8879305" cy="1325563"/>
          </a:xfrm>
        </p:spPr>
        <p:txBody>
          <a:bodyPr>
            <a:normAutofit/>
          </a:bodyPr>
          <a:lstStyle/>
          <a:p>
            <a:pPr algn="ctr"/>
            <a:r>
              <a:rPr lang="en-US" dirty="0">
                <a:latin typeface="Copperplate Gothic Light" panose="020E0507020206020404" pitchFamily="34" charset="0"/>
              </a:rPr>
              <a:t>Christian</a:t>
            </a:r>
            <a:br>
              <a:rPr lang="en-US" dirty="0">
                <a:latin typeface="Copperplate Gothic Light" panose="020E0507020206020404" pitchFamily="34" charset="0"/>
              </a:rPr>
            </a:br>
            <a:r>
              <a:rPr lang="en-US" dirty="0">
                <a:latin typeface="Pristina" panose="03060402040406080204" pitchFamily="66" charset="0"/>
              </a:rPr>
              <a:t>It Points to Salvation worth Suffering For</a:t>
            </a:r>
          </a:p>
        </p:txBody>
      </p:sp>
      <p:sp>
        <p:nvSpPr>
          <p:cNvPr id="3" name="Content Placeholder 2">
            <a:extLst>
              <a:ext uri="{FF2B5EF4-FFF2-40B4-BE49-F238E27FC236}">
                <a16:creationId xmlns:a16="http://schemas.microsoft.com/office/drawing/2014/main" id="{D4BA7D79-4674-4438-CFCB-A9AA18D3240B}"/>
              </a:ext>
            </a:extLst>
          </p:cNvPr>
          <p:cNvSpPr>
            <a:spLocks noGrp="1"/>
          </p:cNvSpPr>
          <p:nvPr>
            <p:ph idx="1"/>
          </p:nvPr>
        </p:nvSpPr>
        <p:spPr>
          <a:xfrm>
            <a:off x="276726" y="1825625"/>
            <a:ext cx="5835316" cy="4667249"/>
          </a:xfrm>
        </p:spPr>
        <p:txBody>
          <a:bodyPr>
            <a:normAutofit/>
          </a:bodyPr>
          <a:lstStyle/>
          <a:p>
            <a:r>
              <a:rPr lang="en-US" sz="3200" b="1" dirty="0"/>
              <a:t>Salvation is in the name of Christ  </a:t>
            </a:r>
            <a:r>
              <a:rPr lang="en-US" sz="3200" dirty="0"/>
              <a:t>(Acts 10:36, 43; 4:12).</a:t>
            </a:r>
          </a:p>
          <a:p>
            <a:r>
              <a:rPr lang="en-US" sz="3200" b="1" dirty="0"/>
              <a:t>It is a name that glorifies     God and is worth suffering for </a:t>
            </a:r>
            <a:r>
              <a:rPr lang="en-US" sz="3200" dirty="0"/>
              <a:t>(1 Peter 4:16; Acts 5:40-41).</a:t>
            </a:r>
          </a:p>
          <a:p>
            <a:r>
              <a:rPr lang="en-US" sz="3200" b="1" dirty="0"/>
              <a:t>It is a name that describes what we are trying to persuade people to     become </a:t>
            </a:r>
            <a:r>
              <a:rPr lang="en-US" sz="3200" dirty="0"/>
              <a:t>(Acts 26:28).</a:t>
            </a:r>
          </a:p>
          <a:p>
            <a:pPr marL="0" indent="0">
              <a:buNone/>
            </a:pPr>
            <a:endParaRPr lang="en-US" dirty="0"/>
          </a:p>
        </p:txBody>
      </p:sp>
      <p:pic>
        <p:nvPicPr>
          <p:cNvPr id="4" name="Picture 3" descr="A close-up of a building&#10;&#10;AI-generated content may be incorrect.">
            <a:extLst>
              <a:ext uri="{FF2B5EF4-FFF2-40B4-BE49-F238E27FC236}">
                <a16:creationId xmlns:a16="http://schemas.microsoft.com/office/drawing/2014/main" id="{E07132ED-0D31-520E-4B55-94F366B6FB0B}"/>
              </a:ext>
            </a:extLst>
          </p:cNvPr>
          <p:cNvPicPr>
            <a:picLocks noChangeAspect="1"/>
          </p:cNvPicPr>
          <p:nvPr/>
        </p:nvPicPr>
        <p:blipFill>
          <a:blip r:embed="rId3">
            <a:alphaModFix amt="50000"/>
          </a:blip>
          <a:srcRect t="13474"/>
          <a:stretch>
            <a:fillRect/>
          </a:stretch>
        </p:blipFill>
        <p:spPr>
          <a:xfrm>
            <a:off x="5694596" y="1894114"/>
            <a:ext cx="3449404" cy="5055325"/>
          </a:xfrm>
          <a:prstGeom prst="rect">
            <a:avLst/>
          </a:prstGeom>
          <a:ln>
            <a:noFill/>
          </a:ln>
          <a:effectLst>
            <a:softEdge rad="112500"/>
          </a:effectLst>
        </p:spPr>
      </p:pic>
    </p:spTree>
    <p:extLst>
      <p:ext uri="{BB962C8B-B14F-4D97-AF65-F5344CB8AC3E}">
        <p14:creationId xmlns:p14="http://schemas.microsoft.com/office/powerpoint/2010/main" val="28551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265</Words>
  <Application>Microsoft Office PowerPoint</Application>
  <PresentationFormat>On-screen Show (4:3)</PresentationFormat>
  <Paragraphs>18</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Copperplate Gothic Light</vt:lpstr>
      <vt:lpstr>Pristina</vt:lpstr>
      <vt:lpstr>Office Theme</vt:lpstr>
      <vt:lpstr>Christian </vt:lpstr>
      <vt:lpstr>Christian A Name Given by God</vt:lpstr>
      <vt:lpstr>Christian Identity and Unity of those in God’s Family</vt:lpstr>
      <vt:lpstr>Christian It Points to Salvation worth Suffering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5</cp:revision>
  <dcterms:created xsi:type="dcterms:W3CDTF">2025-12-19T20:21:27Z</dcterms:created>
  <dcterms:modified xsi:type="dcterms:W3CDTF">2025-12-19T22:35:05Z</dcterms:modified>
</cp:coreProperties>
</file>